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embeddedFontLst>
    <p:embeddedFont>
      <p:font typeface="Lato" panose="020B0604020202020204" charset="-18"/>
      <p:regular r:id="rId20"/>
      <p:bold r:id="rId21"/>
      <p:italic r:id="rId22"/>
      <p:boldItalic r:id="rId23"/>
    </p:embeddedFont>
    <p:embeddedFont>
      <p:font typeface="Montserrat" panose="020B0604020202020204" charset="-18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744622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0789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00f6c0e515_0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00f6c0e515_0_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2984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00f6c0e515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00f6c0e515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1895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00f6c0e515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300f6c0e515_0_1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4094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00f6c0e515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00f6c0e515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84073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00f6c0e515_0_2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00f6c0e515_0_2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18063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00f6c0e515_0_2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300f6c0e515_0_2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72797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00f6c0e515_0_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300f6c0e515_0_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78312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300f6c0e515_0_2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300f6c0e515_0_2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5037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00f6c0e515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00f6c0e515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3090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00f6c0e515_0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00f6c0e515_0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6135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00f6c0e515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00f6c0e515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9362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00f6c0e515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00f6c0e515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2028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00f6c0e515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00f6c0e515_0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2413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00f6c0e515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00f6c0e515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9325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00f6c0e515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00f6c0e515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2754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00f6c0e515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00f6c0e515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785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ctrTitle"/>
          </p:nvPr>
        </p:nvSpPr>
        <p:spPr>
          <a:xfrm>
            <a:off x="3460825" y="1166325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3300"/>
              <a:t>SZKOLNY PROGRAM</a:t>
            </a:r>
            <a:endParaRPr sz="3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3300"/>
              <a:t>WYCHOWAWCZO -</a:t>
            </a:r>
            <a:endParaRPr sz="33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3300"/>
              <a:t>PROFILAKTYCZNY</a:t>
            </a:r>
            <a:endParaRPr sz="3300"/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1"/>
          </p:nvPr>
        </p:nvSpPr>
        <p:spPr>
          <a:xfrm>
            <a:off x="5007625" y="3039700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ROK SZKOLNY 2024/2025</a:t>
            </a:r>
            <a:endParaRPr/>
          </a:p>
        </p:txBody>
      </p:sp>
      <p:sp>
        <p:nvSpPr>
          <p:cNvPr id="136" name="Google Shape;136;p13"/>
          <p:cNvSpPr txBox="1"/>
          <p:nvPr/>
        </p:nvSpPr>
        <p:spPr>
          <a:xfrm>
            <a:off x="2126600" y="3754600"/>
            <a:ext cx="589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lt1"/>
                </a:solidFill>
              </a:rPr>
              <a:t>Opracowanie: pedagog Elżbieta Grabar, psycholog Magdalena Zgraja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2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STRUKTURA ODDZIAŁYWAŃ WYCHOWAWCZYCH</a:t>
            </a:r>
            <a:endParaRPr/>
          </a:p>
        </p:txBody>
      </p:sp>
      <p:sp>
        <p:nvSpPr>
          <p:cNvPr id="190" name="Google Shape;190;p22"/>
          <p:cNvSpPr txBox="1">
            <a:spLocks noGrp="1"/>
          </p:cNvSpPr>
          <p:nvPr>
            <p:ph type="body" idx="1"/>
          </p:nvPr>
        </p:nvSpPr>
        <p:spPr>
          <a:xfrm>
            <a:off x="1297500" y="1307850"/>
            <a:ext cx="7038900" cy="317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500" b="1"/>
              <a:t>Wychowawcy (wyciąg)</a:t>
            </a:r>
            <a:endParaRPr sz="1500" b="1"/>
          </a:p>
          <a:p>
            <a:pPr marL="457200" lvl="0" indent="-311150" algn="l" rtl="0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diagnozują sytuację wychowawczą w klasie, zapewniają atmosferę współpracy,  zaufania, otwartości, wzajemnego wspomagania</a:t>
            </a:r>
            <a:endParaRPr/>
          </a:p>
          <a:p>
            <a:pPr marL="457200" lvl="0" indent="-311150" algn="l" rtl="0">
              <a:spcBef>
                <a:spcPts val="100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rozpoznają indywidualne potrzeby rozwojowe uczniów, w tym czynniki chroniące i czynniki ryzyka, ze szczególnym uwzględnieniem zagrożeń związanych z używaniem substancji psychotropowych, środków zastępczych oraz nowych substancji psychoaktywnych, oraz w przypadku sytuacji krzywdzenia dziecka,</a:t>
            </a:r>
            <a:endParaRPr/>
          </a:p>
          <a:p>
            <a:pPr marL="457200" lvl="0" indent="-311150" algn="l" rtl="0">
              <a:spcBef>
                <a:spcPts val="1000"/>
              </a:spcBef>
              <a:spcAft>
                <a:spcPts val="1000"/>
              </a:spcAft>
              <a:buSzPts val="1300"/>
              <a:buChar char="●"/>
            </a:pPr>
            <a:r>
              <a:rPr lang="pl"/>
              <a:t>na podstawie dokonanego rozpoznania oraz celów i zadań określonych w Szkolnym Programie Wychowawczo-Profilaktycznym opracowują plan pracy wychowawczej dla klasy na dany rok szkolny, uwzględniając specyfikę funkcjonowania zespołu klasowego i potrzeby uczniów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3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STRUKTURA ODDZIAŁYWAŃ WYCHOWAWCZYCH</a:t>
            </a:r>
            <a:endParaRPr/>
          </a:p>
        </p:txBody>
      </p:sp>
      <p:sp>
        <p:nvSpPr>
          <p:cNvPr id="196" name="Google Shape;196;p23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500" b="1"/>
              <a:t>Pedagog specjalny</a:t>
            </a:r>
            <a:endParaRPr sz="1500" b="1"/>
          </a:p>
          <a:p>
            <a:pPr marL="457200" lvl="0" indent="-311150" algn="l" rtl="0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rozpoznaje wraz z wychowawcami indywidualne potrzeby uczniów oraz analizuje przyczyny niepowodzeń szkolnych,</a:t>
            </a:r>
            <a:endParaRPr/>
          </a:p>
          <a:p>
            <a:pPr marL="457200" lvl="0" indent="-311150" algn="l" rtl="0">
              <a:spcBef>
                <a:spcPts val="100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udziela uczniom pomocy pedagogicznej w formach odpowiednich do rozpoznanych potrzeb</a:t>
            </a:r>
            <a:endParaRPr/>
          </a:p>
          <a:p>
            <a:pPr marL="457200" lvl="0" indent="-311150" algn="l" rtl="0">
              <a:spcBef>
                <a:spcPts val="1000"/>
              </a:spcBef>
              <a:spcAft>
                <a:spcPts val="0"/>
              </a:spcAft>
              <a:buSzPts val="1300"/>
              <a:buChar char="●"/>
            </a:pPr>
            <a:r>
              <a:rPr lang="pl"/>
              <a:t>pomaga rodzicom i nauczycielom w rozwijaniu indywidualnych predyspozycji i uzdolnień uczniów,</a:t>
            </a:r>
            <a:endParaRPr/>
          </a:p>
          <a:p>
            <a:pPr marL="457200" lvl="0" indent="-311150" algn="l" rtl="0">
              <a:spcBef>
                <a:spcPts val="1000"/>
              </a:spcBef>
              <a:spcAft>
                <a:spcPts val="1000"/>
              </a:spcAft>
              <a:buSzPts val="1300"/>
              <a:buChar char="●"/>
            </a:pPr>
            <a:r>
              <a:rPr lang="pl"/>
              <a:t>wspiera działania opiekuńczo-wychowawcze nauczycieli wynikające z programu wychowawczo-profilaktycznego szkoły,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STRUKTURA ODDZIAŁYWAŃ WYCHOWAWCZYCH</a:t>
            </a:r>
            <a:endParaRPr/>
          </a:p>
        </p:txBody>
      </p:sp>
      <p:sp>
        <p:nvSpPr>
          <p:cNvPr id="202" name="Google Shape;202;p2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800" b="1"/>
              <a:t>Pedagog szkolny/psycholog (przykłady)</a:t>
            </a:r>
            <a:endParaRPr sz="1800" b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pl" sz="1400"/>
              <a:t>diagnozuje środowisko wychowawcze, w tym stan kondycji psychicznej uczniów,   poszukiwaniu nowych rozwiązań na rzecz budowania szkolnego systemu ochrony zdrowia psychicznego uczniów,</a:t>
            </a:r>
            <a:endParaRPr sz="1400"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pl" sz="1400"/>
              <a:t>zabiega o różne formy pomocy wychowawczej uczniów, </a:t>
            </a:r>
            <a:endParaRPr sz="1400"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pl" sz="1400"/>
              <a:t>zabiega o różne formy pomocy materialnej typu stypendia szkolne, dofinansowania obiadów</a:t>
            </a:r>
            <a:endParaRPr sz="1400"/>
          </a:p>
          <a:p>
            <a:pPr marL="457200" lvl="0" indent="-317500" algn="l" rtl="0">
              <a:spcBef>
                <a:spcPts val="1000"/>
              </a:spcBef>
              <a:spcAft>
                <a:spcPts val="1000"/>
              </a:spcAft>
              <a:buSzPts val="1400"/>
              <a:buChar char="●"/>
            </a:pPr>
            <a:r>
              <a:rPr lang="pl" sz="1400"/>
              <a:t>organizuje spotkania Zespołu Wychowawczego</a:t>
            </a:r>
            <a:endParaRPr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FORMY ORGANIZACYJNE KONTAKTÓW SZKOŁY Z RODZICAMI - wyciąg</a:t>
            </a:r>
            <a:endParaRPr/>
          </a:p>
        </p:txBody>
      </p:sp>
      <p:sp>
        <p:nvSpPr>
          <p:cNvPr id="208" name="Google Shape;208;p2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pl" sz="1500"/>
              <a:t>klasowe zebrania wychowawców z rodzicami (przynajmniej 2 razy w półroczu),</a:t>
            </a:r>
            <a:endParaRPr sz="1500"/>
          </a:p>
          <a:p>
            <a:pPr marL="457200" lvl="0" indent="-323850" algn="l" rtl="0">
              <a:spcBef>
                <a:spcPts val="1000"/>
              </a:spcBef>
              <a:spcAft>
                <a:spcPts val="0"/>
              </a:spcAft>
              <a:buSzPts val="1500"/>
              <a:buChar char="●"/>
            </a:pPr>
            <a:r>
              <a:rPr lang="pl" sz="1500"/>
              <a:t>indywidualne konsultacje rodziców z wychowawcą,</a:t>
            </a:r>
            <a:endParaRPr sz="1500"/>
          </a:p>
          <a:p>
            <a:pPr marL="457200" lvl="0" indent="-323850" algn="l" rtl="0">
              <a:spcBef>
                <a:spcPts val="1000"/>
              </a:spcBef>
              <a:spcAft>
                <a:spcPts val="0"/>
              </a:spcAft>
              <a:buSzPts val="1500"/>
              <a:buChar char="●"/>
            </a:pPr>
            <a:r>
              <a:rPr lang="pl" sz="1500"/>
              <a:t>indywidualne konsultacje rodziców z nauczycielem,</a:t>
            </a:r>
            <a:endParaRPr sz="1500"/>
          </a:p>
          <a:p>
            <a:pPr marL="457200" lvl="0" indent="-323850" algn="l" rtl="0">
              <a:spcBef>
                <a:spcPts val="1000"/>
              </a:spcBef>
              <a:spcAft>
                <a:spcPts val="0"/>
              </a:spcAft>
              <a:buSzPts val="1500"/>
              <a:buChar char="●"/>
            </a:pPr>
            <a:r>
              <a:rPr lang="pl" sz="1500"/>
              <a:t>informacje w dzienniku Librus,</a:t>
            </a:r>
            <a:endParaRPr sz="1500"/>
          </a:p>
          <a:p>
            <a:pPr marL="0" lvl="0" indent="0" algn="l" rtl="0">
              <a:spcBef>
                <a:spcPts val="10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FORMY ORGANIZACYJNE KONTAKTÓW SZKOŁY Z RODZICAMI - wyciąg</a:t>
            </a:r>
            <a:endParaRPr/>
          </a:p>
        </p:txBody>
      </p:sp>
      <p:sp>
        <p:nvSpPr>
          <p:cNvPr id="214" name="Google Shape;214;p26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600"/>
              <a:t>zawiadomienie o przewidywanych niedostatecznych ocenach semestralnych i rocznych (w tym najniższych ocenach zachowania)</a:t>
            </a:r>
            <a:endParaRPr sz="1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500"/>
              <a:t>wezwanie rodziców do szkoły przez wychowawcę, pedagoga lub dyrektora (telefonicznie bądź pisemnie) np. w związku z naruszeniem przez ucznia zasad współżycia szkolnego.</a:t>
            </a:r>
            <a:endParaRPr sz="15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600"/>
              <a:t>Prośba: o odwoływanie spotkań, jeśli się na nich ktoś ma nie pojawić. </a:t>
            </a:r>
            <a:endParaRPr sz="15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2060"/>
              <a:t>STAŁE UROCZYSTOŚCI SZKOLNE O CHARAKTERZE WYCHOWAWCZYM I KULTURALNYM</a:t>
            </a:r>
            <a:endParaRPr sz="2060"/>
          </a:p>
        </p:txBody>
      </p:sp>
      <p:sp>
        <p:nvSpPr>
          <p:cNvPr id="220" name="Google Shape;220;p27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311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500" b="1"/>
              <a:t>Uroczystości, imprezy i akcje ogólnoszkolne (wybrane)</a:t>
            </a:r>
            <a:endParaRPr sz="1500"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Ślubowanie kl. I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Dzień Patrona Szkoły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Dzień Edukacji Narodowej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Dzień Życzliwości w SP 6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Dzień Walki z Depresją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Rocznica Uchwalenia Konstytucji 3 Maja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Dzień Talentów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8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 TREŚCI WYCHOWAWCZO - PROFILAKTYCZNE DO REALIZACJ</a:t>
            </a:r>
            <a:endParaRPr/>
          </a:p>
        </p:txBody>
      </p:sp>
      <p:sp>
        <p:nvSpPr>
          <p:cNvPr id="226" name="Google Shape;226;p28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600"/>
              <a:t>Obszary:</a:t>
            </a:r>
            <a:endParaRPr sz="1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600"/>
              <a:t>Dostosowane do poszczególnych etapów edukacyjnych</a:t>
            </a:r>
            <a:endParaRPr sz="1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Zdrowie – edukacja zdrowotna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Relacje – kształtowanie postaw społecznych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Kultura – wartości, normy, wzory zachowań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Bezpieczeństwo – profilaktyka zachowań ryzykownych (problemowych)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Koniec</a:t>
            </a:r>
            <a:endParaRPr/>
          </a:p>
        </p:txBody>
      </p:sp>
      <p:sp>
        <p:nvSpPr>
          <p:cNvPr id="232" name="Google Shape;232;p29"/>
          <p:cNvSpPr txBox="1">
            <a:spLocks noGrp="1"/>
          </p:cNvSpPr>
          <p:nvPr>
            <p:ph type="body" idx="1"/>
          </p:nvPr>
        </p:nvSpPr>
        <p:spPr>
          <a:xfrm>
            <a:off x="1297500" y="2055975"/>
            <a:ext cx="7038900" cy="161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2000"/>
              <a:t>Dziękujemy za uwagę</a:t>
            </a:r>
            <a:endParaRPr sz="2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400">
                <a:latin typeface="Arial"/>
                <a:ea typeface="Arial"/>
                <a:cs typeface="Arial"/>
                <a:sym typeface="Arial"/>
              </a:rPr>
              <a:t>Opracowanie: pedagog Elżbieta Grabar, psycholog Magdalena Zgraja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Podstawowe kierunki polityki oświatowej państwa w roku szkolnym 2024/2025</a:t>
            </a:r>
            <a:endParaRPr/>
          </a:p>
        </p:txBody>
      </p:sp>
      <p:sp>
        <p:nvSpPr>
          <p:cNvPr id="142" name="Google Shape;142;p1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pl" sz="1500" b="1">
                <a:latin typeface="Arial"/>
                <a:ea typeface="Arial"/>
                <a:cs typeface="Arial"/>
                <a:sym typeface="Arial"/>
              </a:rPr>
              <a:t>Edukacja prozdrowotna</a:t>
            </a:r>
            <a:r>
              <a:rPr lang="pl" sz="1500">
                <a:latin typeface="Arial"/>
                <a:ea typeface="Arial"/>
                <a:cs typeface="Arial"/>
                <a:sym typeface="Arial"/>
              </a:rPr>
              <a:t>: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spcBef>
                <a:spcPts val="11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●"/>
            </a:pPr>
            <a:r>
              <a:rPr lang="pl" sz="1500">
                <a:latin typeface="Arial"/>
                <a:ea typeface="Arial"/>
                <a:cs typeface="Arial"/>
                <a:sym typeface="Arial"/>
              </a:rPr>
              <a:t>Kształtowanie zdrowych nawyków.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●"/>
            </a:pPr>
            <a:r>
              <a:rPr lang="pl" sz="1500">
                <a:latin typeface="Arial"/>
                <a:ea typeface="Arial"/>
                <a:cs typeface="Arial"/>
                <a:sym typeface="Arial"/>
              </a:rPr>
              <a:t>Rozwijanie sprawności fizycznej i nawyku aktywności ruchowej.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●"/>
            </a:pPr>
            <a:r>
              <a:rPr lang="pl" sz="1500">
                <a:latin typeface="Arial"/>
                <a:ea typeface="Arial"/>
                <a:cs typeface="Arial"/>
                <a:sym typeface="Arial"/>
              </a:rPr>
              <a:t>Nauka udzielania pierwszej pomocy.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pl" sz="1500" b="1">
                <a:latin typeface="Arial"/>
                <a:ea typeface="Arial"/>
                <a:cs typeface="Arial"/>
                <a:sym typeface="Arial"/>
              </a:rPr>
              <a:t>Edukacja obywatelska</a:t>
            </a:r>
            <a:r>
              <a:rPr lang="pl" sz="1500">
                <a:latin typeface="Arial"/>
                <a:ea typeface="Arial"/>
                <a:cs typeface="Arial"/>
                <a:sym typeface="Arial"/>
              </a:rPr>
              <a:t>: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spcBef>
                <a:spcPts val="11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●"/>
            </a:pPr>
            <a:r>
              <a:rPr lang="pl" sz="1500">
                <a:latin typeface="Arial"/>
                <a:ea typeface="Arial"/>
                <a:cs typeface="Arial"/>
                <a:sym typeface="Arial"/>
              </a:rPr>
              <a:t>Kształtowanie postaw społecznych i patriotycznych.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●"/>
            </a:pPr>
            <a:r>
              <a:rPr lang="pl" sz="1500">
                <a:latin typeface="Arial"/>
                <a:ea typeface="Arial"/>
                <a:cs typeface="Arial"/>
                <a:sym typeface="Arial"/>
              </a:rPr>
              <a:t>Edukacja dla bezpieczeństwa oraz proobronna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100"/>
              </a:spcBef>
              <a:spcAft>
                <a:spcPts val="1100"/>
              </a:spcAft>
              <a:buNone/>
            </a:pP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Podstawowe kierunki polityki oświatowej państwa w roku szkolnym 2024/2025</a:t>
            </a:r>
            <a:endParaRPr/>
          </a:p>
        </p:txBody>
      </p:sp>
      <p:sp>
        <p:nvSpPr>
          <p:cNvPr id="148" name="Google Shape;148;p1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228600" algn="l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pl" sz="1962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Wsparcie zdrowia psychicznego</a:t>
            </a:r>
            <a:r>
              <a:rPr lang="pl" sz="1962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962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5199" algn="l" rtl="0">
              <a:spcBef>
                <a:spcPts val="11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lang="pl" sz="1962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Wspieranie dobrostanu dzieci i młodzieży.</a:t>
            </a:r>
            <a:endParaRPr sz="1962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5199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lang="pl" sz="1962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Rozwijanie empatii i wrażliwości na potrzeby innych.</a:t>
            </a:r>
            <a:endParaRPr sz="1962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1100"/>
              </a:spcBef>
              <a:spcAft>
                <a:spcPts val="0"/>
              </a:spcAft>
              <a:buNone/>
            </a:pPr>
            <a:endParaRPr sz="1962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pl" sz="1962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Rozwój umiejętności cyfrowych</a:t>
            </a:r>
            <a:r>
              <a:rPr lang="pl" sz="1962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962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5199" algn="l" rtl="0">
              <a:spcBef>
                <a:spcPts val="11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lang="pl" sz="1962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Nauka bezpiecznego poruszania się w sieci.</a:t>
            </a:r>
            <a:endParaRPr sz="1962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25199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●"/>
            </a:pPr>
            <a:r>
              <a:rPr lang="pl" sz="1962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Krytyczna analiza informacji z Internetu.</a:t>
            </a:r>
            <a:endParaRPr sz="1962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1100"/>
              </a:spcBef>
              <a:spcAft>
                <a:spcPts val="0"/>
              </a:spcAft>
              <a:buNone/>
            </a:pPr>
            <a:endParaRPr sz="1500" b="1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100"/>
              </a:spcBef>
              <a:spcAft>
                <a:spcPts val="1100"/>
              </a:spcAft>
              <a:buNone/>
            </a:pP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Podstawowe kierunki polityki oświatowej państwa w roku szkolnym 2024/2025</a:t>
            </a:r>
            <a:endParaRPr/>
          </a:p>
        </p:txBody>
      </p:sp>
      <p:sp>
        <p:nvSpPr>
          <p:cNvPr id="154" name="Google Shape;154;p16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700" b="1">
                <a:latin typeface="Arial"/>
                <a:ea typeface="Arial"/>
                <a:cs typeface="Arial"/>
                <a:sym typeface="Arial"/>
              </a:rPr>
              <a:t>Kształtowanie myślenia analitycznego</a:t>
            </a:r>
            <a:r>
              <a:rPr lang="pl" sz="1700">
                <a:latin typeface="Arial"/>
                <a:ea typeface="Arial"/>
                <a:cs typeface="Arial"/>
                <a:sym typeface="Arial"/>
              </a:rPr>
              <a:t>: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457200" lvl="0" indent="-320357" algn="l" rtl="0">
              <a:spcBef>
                <a:spcPts val="11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●"/>
            </a:pPr>
            <a:r>
              <a:rPr lang="pl" sz="1700">
                <a:latin typeface="Arial"/>
                <a:ea typeface="Arial"/>
                <a:cs typeface="Arial"/>
                <a:sym typeface="Arial"/>
              </a:rPr>
              <a:t>Interdyscyplinarne podejście do nauczania przedmiotów przyrodniczych.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457200" lvl="0" indent="-32035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●"/>
            </a:pPr>
            <a:r>
              <a:rPr lang="pl" sz="1700">
                <a:latin typeface="Arial"/>
                <a:ea typeface="Arial"/>
                <a:cs typeface="Arial"/>
                <a:sym typeface="Arial"/>
              </a:rPr>
              <a:t>Pogłębianie umiejętności matematycznych.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1100"/>
              </a:spcBef>
              <a:spcAft>
                <a:spcPts val="0"/>
              </a:spcAft>
              <a:buNone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pl" sz="1700" b="1">
                <a:latin typeface="Arial"/>
                <a:ea typeface="Arial"/>
                <a:cs typeface="Arial"/>
                <a:sym typeface="Arial"/>
              </a:rPr>
              <a:t>W</a:t>
            </a:r>
            <a:r>
              <a:rPr lang="pl" sz="1817" b="1">
                <a:latin typeface="Arial"/>
                <a:ea typeface="Arial"/>
                <a:cs typeface="Arial"/>
                <a:sym typeface="Arial"/>
              </a:rPr>
              <a:t>spieranie rozwoju umiejętności zawodowych oraz umiejętności uczenia się przez całe życie</a:t>
            </a:r>
            <a:endParaRPr sz="1817" b="1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100"/>
              </a:spcBef>
              <a:spcAft>
                <a:spcPts val="0"/>
              </a:spcAft>
              <a:buNone/>
            </a:pPr>
            <a:endParaRPr sz="1700" b="1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pl" sz="1962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Praca z uczniem z doświadczeniem migracyjnym</a:t>
            </a:r>
            <a:endParaRPr sz="1962" b="1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100"/>
              </a:spcBef>
              <a:spcAft>
                <a:spcPts val="1100"/>
              </a:spcAft>
              <a:buNone/>
            </a:pP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GŁÓWNE ZADANIA</a:t>
            </a:r>
            <a:endParaRPr/>
          </a:p>
        </p:txBody>
      </p:sp>
      <p:sp>
        <p:nvSpPr>
          <p:cNvPr id="160" name="Google Shape;160;p17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pl" sz="1700" b="1">
                <a:latin typeface="Arial"/>
                <a:ea typeface="Arial"/>
                <a:cs typeface="Arial"/>
                <a:sym typeface="Arial"/>
              </a:rPr>
              <a:t>W roku szkolnym 2024/2025 najważniejsze działania w pracy wychowawczej są ukierunkowane na:</a:t>
            </a:r>
            <a:endParaRPr sz="1700" b="1">
              <a:latin typeface="Arial"/>
              <a:ea typeface="Arial"/>
              <a:cs typeface="Arial"/>
              <a:sym typeface="Arial"/>
            </a:endParaRPr>
          </a:p>
          <a:p>
            <a:pPr marL="457200" lvl="0" indent="-328453" algn="l" rtl="0">
              <a:spcBef>
                <a:spcPts val="11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pl" sz="1700">
                <a:latin typeface="Arial"/>
                <a:ea typeface="Arial"/>
                <a:cs typeface="Arial"/>
                <a:sym typeface="Arial"/>
              </a:rPr>
              <a:t>ochronę dzieci przed krzywdzeniem,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457200" lvl="0" indent="-328453" algn="l" rtl="0"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pl" sz="1700">
                <a:latin typeface="Arial"/>
                <a:ea typeface="Arial"/>
                <a:cs typeface="Arial"/>
                <a:sym typeface="Arial"/>
              </a:rPr>
              <a:t>wspomaganie rozwoju ucznia w sferze emocjonalnej, społecznej i twórczej,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457200" lvl="0" indent="-328453" algn="l" rtl="0"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pl" sz="1700">
                <a:latin typeface="Arial"/>
                <a:ea typeface="Arial"/>
                <a:cs typeface="Arial"/>
                <a:sym typeface="Arial"/>
              </a:rPr>
              <a:t>wspieranie uczniów do prawidłowego funkcjonowania w grupie społecznej (szkole, klasie),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457200" lvl="0" indent="-328453" algn="l" rtl="0">
              <a:spcBef>
                <a:spcPts val="11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pl" sz="1700">
                <a:latin typeface="Arial"/>
                <a:ea typeface="Arial"/>
                <a:cs typeface="Arial"/>
                <a:sym typeface="Arial"/>
              </a:rPr>
              <a:t>wzbudzanie poczucia przynależności do grupy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100"/>
              </a:spcBef>
              <a:spcAft>
                <a:spcPts val="1100"/>
              </a:spcAft>
              <a:buNone/>
            </a:pP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8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GŁÓWNE ZADANIA</a:t>
            </a:r>
            <a:endParaRPr/>
          </a:p>
        </p:txBody>
      </p:sp>
      <p:sp>
        <p:nvSpPr>
          <p:cNvPr id="166" name="Google Shape;166;p18"/>
          <p:cNvSpPr txBox="1">
            <a:spLocks noGrp="1"/>
          </p:cNvSpPr>
          <p:nvPr>
            <p:ph type="body" idx="1"/>
          </p:nvPr>
        </p:nvSpPr>
        <p:spPr>
          <a:xfrm>
            <a:off x="875050" y="1185400"/>
            <a:ext cx="7461300" cy="361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pl" sz="1700" b="1">
                <a:latin typeface="Arial"/>
                <a:ea typeface="Arial"/>
                <a:cs typeface="Arial"/>
                <a:sym typeface="Arial"/>
              </a:rPr>
              <a:t>W roku szkolnym 2024/2025 najważniejsze działania w pracy wychowawczej są ukierunkowane na:</a:t>
            </a:r>
            <a:endParaRPr sz="1700" b="1">
              <a:latin typeface="Arial"/>
              <a:ea typeface="Arial"/>
              <a:cs typeface="Arial"/>
              <a:sym typeface="Arial"/>
            </a:endParaRPr>
          </a:p>
          <a:p>
            <a:pPr marL="457200" lvl="0" indent="-334211" algn="l" rtl="0">
              <a:spcBef>
                <a:spcPts val="11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pl" sz="1798">
                <a:latin typeface="Times New Roman"/>
                <a:ea typeface="Times New Roman"/>
                <a:cs typeface="Times New Roman"/>
                <a:sym typeface="Times New Roman"/>
              </a:rPr>
              <a:t>rozbudzanie poczucia własnej wartości, wiary we własne siły i możliwości,</a:t>
            </a:r>
            <a:endParaRPr sz="1798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4211" algn="l" rtl="0">
              <a:spcBef>
                <a:spcPts val="100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pl" sz="1798">
                <a:latin typeface="Times New Roman"/>
                <a:ea typeface="Times New Roman"/>
                <a:cs typeface="Times New Roman"/>
                <a:sym typeface="Times New Roman"/>
              </a:rPr>
              <a:t>wzmacnianie zachowań właściwych i pożądanych poprzez promowanie idei wolontariatu,</a:t>
            </a:r>
            <a:endParaRPr sz="1798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4211" algn="l" rtl="0">
              <a:spcBef>
                <a:spcPts val="100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pl" sz="1798">
                <a:latin typeface="Times New Roman"/>
                <a:ea typeface="Times New Roman"/>
                <a:cs typeface="Times New Roman"/>
                <a:sym typeface="Times New Roman"/>
              </a:rPr>
              <a:t>budowanie poczucia tożsamości regionalnej i narodowej poprzez kreowanie wśród uczniów właściwych postaw obywatelskich,</a:t>
            </a:r>
            <a:endParaRPr sz="1798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4211" algn="l" rtl="0">
              <a:spcBef>
                <a:spcPts val="100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pl" sz="1798">
                <a:latin typeface="Times New Roman"/>
                <a:ea typeface="Times New Roman"/>
                <a:cs typeface="Times New Roman"/>
                <a:sym typeface="Times New Roman"/>
              </a:rPr>
              <a:t>przeciwdziałanie przemocy oraz agresji i cyberprzemocy,</a:t>
            </a:r>
            <a:endParaRPr sz="1798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4211" algn="l" rtl="0">
              <a:spcBef>
                <a:spcPts val="110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pl" sz="1798">
                <a:latin typeface="Times New Roman"/>
                <a:ea typeface="Times New Roman"/>
                <a:cs typeface="Times New Roman"/>
                <a:sym typeface="Times New Roman"/>
              </a:rPr>
              <a:t>przeciwdziałanie pojawianiu się zachowań ryzykownych i uzależnień wśród uczniów</a:t>
            </a:r>
            <a:endParaRPr sz="1798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100"/>
              </a:spcBef>
              <a:spcAft>
                <a:spcPts val="1100"/>
              </a:spcAft>
              <a:buNone/>
            </a:pP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9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Misja szkoły</a:t>
            </a:r>
            <a:endParaRPr/>
          </a:p>
        </p:txBody>
      </p:sp>
      <p:sp>
        <p:nvSpPr>
          <p:cNvPr id="172" name="Google Shape;172;p19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600">
                <a:latin typeface="Times New Roman"/>
                <a:ea typeface="Times New Roman"/>
                <a:cs typeface="Times New Roman"/>
                <a:sym typeface="Times New Roman"/>
              </a:rPr>
              <a:t>„Szkoła ludzi otwartych na świat, ale kochających swój rodzinny kraj”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0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GŁÓWNE DZIAŁANIA</a:t>
            </a:r>
            <a:endParaRPr/>
          </a:p>
        </p:txBody>
      </p:sp>
      <p:sp>
        <p:nvSpPr>
          <p:cNvPr id="178" name="Google Shape;178;p20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700" b="1"/>
              <a:t>Obszary działania szkoły: </a:t>
            </a:r>
            <a:endParaRPr sz="1700"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Działalność wychowawcza.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Działalność edukacyjna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Działalność informacyjna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Działalność profilaktyczna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1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STRUKTURA ODDZIAŁYWAŃ WYCHOWAWCZYCH</a:t>
            </a:r>
            <a:endParaRPr/>
          </a:p>
        </p:txBody>
      </p:sp>
      <p:sp>
        <p:nvSpPr>
          <p:cNvPr id="184" name="Google Shape;184;p21"/>
          <p:cNvSpPr txBox="1">
            <a:spLocks noGrp="1"/>
          </p:cNvSpPr>
          <p:nvPr>
            <p:ph type="body" idx="1"/>
          </p:nvPr>
        </p:nvSpPr>
        <p:spPr>
          <a:xfrm>
            <a:off x="1297500" y="1215925"/>
            <a:ext cx="7038900" cy="326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800" b="1"/>
              <a:t>Kto bierze udział w procesie wychowania:</a:t>
            </a:r>
            <a:endParaRPr sz="1800"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Dyrektor szkoły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Rada pedagogiczna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Nauczyciele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Wychowawcy klas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Pedagog szkolny/psycholog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Pedagog specjalny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Rodzice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/>
              <a:t>Samorząd uczniowski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711</Words>
  <Application>Microsoft Office PowerPoint</Application>
  <PresentationFormat>Pokaz na ekranie (16:9)</PresentationFormat>
  <Paragraphs>106</Paragraphs>
  <Slides>17</Slides>
  <Notes>17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Lato</vt:lpstr>
      <vt:lpstr>Arial</vt:lpstr>
      <vt:lpstr>Montserrat</vt:lpstr>
      <vt:lpstr>Times New Roman</vt:lpstr>
      <vt:lpstr>Focus</vt:lpstr>
      <vt:lpstr>SZKOLNY PROGRAM WYCHOWAWCZO - PROFILAKTYCZNY</vt:lpstr>
      <vt:lpstr>Podstawowe kierunki polityki oświatowej państwa w roku szkolnym 2024/2025</vt:lpstr>
      <vt:lpstr>Podstawowe kierunki polityki oświatowej państwa w roku szkolnym 2024/2025</vt:lpstr>
      <vt:lpstr>Podstawowe kierunki polityki oświatowej państwa w roku szkolnym 2024/2025</vt:lpstr>
      <vt:lpstr>GŁÓWNE ZADANIA</vt:lpstr>
      <vt:lpstr>GŁÓWNE ZADANIA</vt:lpstr>
      <vt:lpstr>Misja szkoły</vt:lpstr>
      <vt:lpstr>GŁÓWNE DZIAŁANIA</vt:lpstr>
      <vt:lpstr>STRUKTURA ODDZIAŁYWAŃ WYCHOWAWCZYCH</vt:lpstr>
      <vt:lpstr>STRUKTURA ODDZIAŁYWAŃ WYCHOWAWCZYCH</vt:lpstr>
      <vt:lpstr>STRUKTURA ODDZIAŁYWAŃ WYCHOWAWCZYCH</vt:lpstr>
      <vt:lpstr>STRUKTURA ODDZIAŁYWAŃ WYCHOWAWCZYCH</vt:lpstr>
      <vt:lpstr>FORMY ORGANIZACYJNE KONTAKTÓW SZKOŁY Z RODZICAMI - wyciąg</vt:lpstr>
      <vt:lpstr>FORMY ORGANIZACYJNE KONTAKTÓW SZKOŁY Z RODZICAMI - wyciąg</vt:lpstr>
      <vt:lpstr>STAŁE UROCZYSTOŚCI SZKOLNE O CHARAKTERZE WYCHOWAWCZYM I KULTURALNYM</vt:lpstr>
      <vt:lpstr> TREŚCI WYCHOWAWCZO - PROFILAKTYCZNE DO REALIZACJ</vt:lpstr>
      <vt:lpstr>Koniec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SZKOLNY PROGRAM WYCHOWAWCZO - PROFILAKTYCZNY</dc:title>
  <dc:creator>Lenovo</dc:creator>
  <cp:lastModifiedBy>Lenovo</cp:lastModifiedBy>
  <cp:revision>1</cp:revision>
  <dcterms:modified xsi:type="dcterms:W3CDTF">2024-10-15T18:16:09Z</dcterms:modified>
</cp:coreProperties>
</file>